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59" r:id="rId8"/>
    <p:sldId id="260" r:id="rId9"/>
    <p:sldId id="278" r:id="rId10"/>
    <p:sldId id="279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4641" autoAdjust="0"/>
  </p:normalViewPr>
  <p:slideViewPr>
    <p:cSldViewPr snapToGrid="0">
      <p:cViewPr varScale="1">
        <p:scale>
          <a:sx n="103" d="100"/>
          <a:sy n="103" d="100"/>
        </p:scale>
        <p:origin x="198" y="10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11/14/2025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11/14/2025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04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the Solutions Engineer, is the most technical person in a sales meeting. problem-solver, part-presenter, and part-developer.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802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Salary for SEs is often a 'base + commission' structure, similar to sales. This means high performers who help close a lot of deals can earn significantly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91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U.S. Bureau of Labor Statistics (BLS)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76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14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https://medinaccc-my.sharepoint.com/personal/mc_bbockwich26_mcjvs2_org/Documents/Bockwich_CareerData.xlsx!Sheet1!%5bBockwich_CareerData.xlsx%5dSheet1%20Chart%201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349" y="310123"/>
            <a:ext cx="6623302" cy="2003898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Solution Engineering</a:t>
            </a:r>
          </a:p>
        </p:txBody>
      </p:sp>
      <p:pic>
        <p:nvPicPr>
          <p:cNvPr id="1028" name="Picture 4" descr="oracle pic">
            <a:extLst>
              <a:ext uri="{FF2B5EF4-FFF2-40B4-BE49-F238E27FC236}">
                <a16:creationId xmlns:a16="http://schemas.microsoft.com/office/drawing/2014/main" id="{A6EC1321-C510-4187-A2FA-FAF69CDFE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49" y="3761619"/>
            <a:ext cx="4187000" cy="278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 group of logos of different types of cloud services&#10;&#10;AI-generated content may be incorrect.">
            <a:extLst>
              <a:ext uri="{FF2B5EF4-FFF2-40B4-BE49-F238E27FC236}">
                <a16:creationId xmlns:a16="http://schemas.microsoft.com/office/drawing/2014/main" id="{500ADAA7-1548-46FF-B7DD-B5E42F93E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729" y="3761619"/>
            <a:ext cx="4851367" cy="278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E3D9DA-D17E-4080-9834-891BFF3B6E73}"/>
              </a:ext>
            </a:extLst>
          </p:cNvPr>
          <p:cNvSpPr txBox="1"/>
          <p:nvPr/>
        </p:nvSpPr>
        <p:spPr>
          <a:xfrm>
            <a:off x="0" y="228600"/>
            <a:ext cx="5012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Does a Solutions Engineer Do?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25554-4D1F-4C97-A959-6B9A3FCDFC4C}"/>
              </a:ext>
            </a:extLst>
          </p:cNvPr>
          <p:cNvSpPr txBox="1"/>
          <p:nvPr/>
        </p:nvSpPr>
        <p:spPr>
          <a:xfrm>
            <a:off x="174545" y="911868"/>
            <a:ext cx="4936952" cy="4618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Acts as a Technical Bridge:</a:t>
            </a:r>
            <a:r>
              <a:rPr lang="en-US" dirty="0"/>
              <a:t> Connects the sales team with the customer by translating complex technical features into business value.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Designs Custom Solutions:</a:t>
            </a:r>
            <a:r>
              <a:rPr lang="en-US" dirty="0"/>
              <a:t> Listens to a customer's problems and builds product demos and proofs-of-concept to show how the product can solve them.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Answers "Can It Do This?":</a:t>
            </a:r>
            <a:r>
              <a:rPr lang="en-US" dirty="0"/>
              <a:t> Serves as the deep-level product expert during sales calls, answering technical questions and removing technical objections.</a:t>
            </a:r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84F2F9-C7D8-4BA2-803B-D85268512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75" y="331605"/>
            <a:ext cx="7288284" cy="469490"/>
          </a:xfrm>
        </p:spPr>
        <p:txBody>
          <a:bodyPr>
            <a:normAutofit fontScale="90000"/>
          </a:bodyPr>
          <a:lstStyle/>
          <a:p>
            <a:r>
              <a:rPr lang="en-US" dirty="0"/>
              <a:t>Education &amp; Skills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3DB04B-F7AA-4D3A-BDED-E433963D2BE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1375" y="1178685"/>
            <a:ext cx="2289974" cy="365125"/>
          </a:xfrm>
        </p:spPr>
        <p:txBody>
          <a:bodyPr/>
          <a:lstStyle/>
          <a:p>
            <a:r>
              <a:rPr lang="en-US" dirty="0"/>
              <a:t>Minimum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728746-438E-422A-B9C5-52B6A842AA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7089" y="1176401"/>
            <a:ext cx="2289974" cy="365125"/>
          </a:xfrm>
        </p:spPr>
        <p:txBody>
          <a:bodyPr/>
          <a:lstStyle/>
          <a:p>
            <a:r>
              <a:rPr lang="en-US" dirty="0"/>
              <a:t>Technical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A14A15-D7FE-48ED-894D-D04C201D16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1372" y="1541526"/>
            <a:ext cx="2965639" cy="1739538"/>
          </a:xfrm>
        </p:spPr>
        <p:txBody>
          <a:bodyPr>
            <a:noAutofit/>
          </a:bodyPr>
          <a:lstStyle/>
          <a:p>
            <a:r>
              <a:rPr lang="en-US" sz="2000" dirty="0"/>
              <a:t>Bachelor's degree in Computer Science, Engineering, or a related technical field.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0E2BD48-74B3-49CC-90F9-E22E214685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1376" y="3376131"/>
            <a:ext cx="2289972" cy="365125"/>
          </a:xfrm>
        </p:spPr>
        <p:txBody>
          <a:bodyPr/>
          <a:lstStyle/>
          <a:p>
            <a:r>
              <a:rPr lang="en-US" dirty="0"/>
              <a:t>Recommended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A2A1BB-ED3F-42F5-976E-898ADB7C0CD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35317" y="1176401"/>
            <a:ext cx="2289974" cy="365125"/>
          </a:xfrm>
        </p:spPr>
        <p:txBody>
          <a:bodyPr/>
          <a:lstStyle/>
          <a:p>
            <a:r>
              <a:rPr lang="en-US" dirty="0"/>
              <a:t>Soft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A374B9-2784-4116-B680-E0F391A7C1D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1375" y="3714576"/>
            <a:ext cx="2965636" cy="1457161"/>
          </a:xfrm>
        </p:spPr>
        <p:txBody>
          <a:bodyPr>
            <a:noAutofit/>
          </a:bodyPr>
          <a:lstStyle/>
          <a:p>
            <a:r>
              <a:rPr lang="en-US" sz="2000" dirty="0"/>
              <a:t>A business minor, an MBA, or industry-specific certifications (e.g., AWS, Azure, CompTIA) are highly valued.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2DC49AE-6D53-41E4-A6C0-53FAC7DD06EA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 bwMode="auto">
          <a:xfrm>
            <a:off x="4233863" y="1449248"/>
            <a:ext cx="311642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Product Expertise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(Deep knowledge of their software/hardware)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Scripting/APIs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(Python or JavaScript for demos)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Systems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(Understanding cloud, networks, DBs)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5F168C6-127E-4D22-8C9A-B9C38F568882}"/>
              </a:ext>
            </a:extLst>
          </p:cNvPr>
          <p:cNvSpPr>
            <a:spLocks noGrp="1" noChangeArrowheads="1"/>
          </p:cNvSpPr>
          <p:nvPr>
            <p:ph type="body" sz="quarter" idx="19"/>
          </p:nvPr>
        </p:nvSpPr>
        <p:spPr bwMode="auto">
          <a:xfrm>
            <a:off x="7350288" y="1541526"/>
            <a:ext cx="379046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Communication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(Storytelling &amp; public speaking)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Empathy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(Genuinely understanding a customer's pain point)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Problem-Solving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(Thinking on your feet)</a:t>
            </a:r>
          </a:p>
        </p:txBody>
      </p:sp>
      <p:pic>
        <p:nvPicPr>
          <p:cNvPr id="4098" name="Picture 2" descr="Meta Icon | Dashboard Icons">
            <a:extLst>
              <a:ext uri="{FF2B5EF4-FFF2-40B4-BE49-F238E27FC236}">
                <a16:creationId xmlns:a16="http://schemas.microsoft.com/office/drawing/2014/main" id="{FC1BE870-C112-4641-B7C8-4B9818FD2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642" y="4195555"/>
            <a:ext cx="3542814" cy="23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866" y="571154"/>
            <a:ext cx="2956810" cy="1129164"/>
          </a:xfrm>
        </p:spPr>
        <p:txBody>
          <a:bodyPr/>
          <a:lstStyle/>
          <a:p>
            <a:r>
              <a:rPr lang="en-US" dirty="0"/>
              <a:t>Salary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108" y="1417063"/>
            <a:ext cx="2859091" cy="365125"/>
          </a:xfrm>
        </p:spPr>
        <p:txBody>
          <a:bodyPr>
            <a:noAutofit/>
          </a:bodyPr>
          <a:lstStyle/>
          <a:p>
            <a:r>
              <a:rPr lang="en-US" sz="2000" dirty="0"/>
              <a:t>Entry-Level (Associate SE):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49060" y="1323305"/>
            <a:ext cx="2859090" cy="365125"/>
          </a:xfrm>
        </p:spPr>
        <p:txBody>
          <a:bodyPr>
            <a:noAutofit/>
          </a:bodyPr>
          <a:lstStyle/>
          <a:p>
            <a:r>
              <a:rPr lang="en-US" sz="2000" dirty="0"/>
              <a:t>Mid-Level (SE):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0109" y="1952787"/>
            <a:ext cx="2859091" cy="1517776"/>
          </a:xfrm>
        </p:spPr>
        <p:txBody>
          <a:bodyPr>
            <a:noAutofit/>
          </a:bodyPr>
          <a:lstStyle/>
          <a:p>
            <a:r>
              <a:rPr lang="en-US" sz="2000" dirty="0"/>
              <a:t>~$90,000 – 110,000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9060" y="1787195"/>
            <a:ext cx="2859090" cy="1475319"/>
          </a:xfrm>
        </p:spPr>
        <p:txBody>
          <a:bodyPr>
            <a:normAutofit/>
          </a:bodyPr>
          <a:lstStyle/>
          <a:p>
            <a:r>
              <a:rPr lang="en-US" sz="2000" dirty="0"/>
              <a:t>~$115,000 – 145,000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43935" y="1306867"/>
            <a:ext cx="2859089" cy="365125"/>
          </a:xfrm>
        </p:spPr>
        <p:txBody>
          <a:bodyPr>
            <a:noAutofit/>
          </a:bodyPr>
          <a:lstStyle/>
          <a:p>
            <a:r>
              <a:rPr lang="en-US" sz="2000" dirty="0"/>
              <a:t>Senior-Level (Principal SE):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485" y="3288000"/>
            <a:ext cx="3494790" cy="365125"/>
          </a:xfrm>
        </p:spPr>
        <p:txBody>
          <a:bodyPr>
            <a:noAutofit/>
          </a:bodyPr>
          <a:lstStyle/>
          <a:p>
            <a:r>
              <a:rPr lang="en-US" sz="1800" dirty="0"/>
              <a:t>C suite/ Executive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7486" y="3705499"/>
            <a:ext cx="2859090" cy="1533310"/>
          </a:xfrm>
        </p:spPr>
        <p:txBody>
          <a:bodyPr>
            <a:noAutofit/>
          </a:bodyPr>
          <a:lstStyle/>
          <a:p>
            <a:r>
              <a:rPr lang="en-US" sz="2000" dirty="0"/>
              <a:t>~$250,000+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(often with massive bonuses/commissions)</a:t>
            </a:r>
          </a:p>
          <a:p>
            <a:endParaRPr lang="en-US" sz="2000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0BC99F58-92C0-4A7D-B754-00CFDAA0B4AD}"/>
              </a:ext>
            </a:extLst>
          </p:cNvPr>
          <p:cNvSpPr>
            <a:spLocks noGrp="1" noChangeArrowheads="1"/>
          </p:cNvSpPr>
          <p:nvPr>
            <p:ph type="body" sz="quarter" idx="19"/>
          </p:nvPr>
        </p:nvSpPr>
        <p:spPr bwMode="auto">
          <a:xfrm>
            <a:off x="8643933" y="1993256"/>
            <a:ext cx="27384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~$150,000+ (often with large bonuses/commissions)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MSFT logo">
            <a:extLst>
              <a:ext uri="{FF2B5EF4-FFF2-40B4-BE49-F238E27FC236}">
                <a16:creationId xmlns:a16="http://schemas.microsoft.com/office/drawing/2014/main" id="{7A4A5692-9707-437A-ABE6-8A963C89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16" y="3897362"/>
            <a:ext cx="3912054" cy="248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233726"/>
            <a:ext cx="7286605" cy="634323"/>
          </a:xfrm>
        </p:spPr>
        <p:txBody>
          <a:bodyPr/>
          <a:lstStyle/>
          <a:p>
            <a:r>
              <a:rPr lang="en-US" dirty="0"/>
              <a:t>Job Outlook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10084" y="1234205"/>
            <a:ext cx="3858435" cy="365125"/>
          </a:xfrm>
        </p:spPr>
        <p:txBody>
          <a:bodyPr>
            <a:noAutofit/>
          </a:bodyPr>
          <a:lstStyle/>
          <a:p>
            <a:r>
              <a:rPr lang="en-US" sz="2400" dirty="0"/>
              <a:t>Growth Rate: 6%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9780" y="1677173"/>
            <a:ext cx="3199041" cy="1126085"/>
          </a:xfrm>
        </p:spPr>
        <p:txBody>
          <a:bodyPr>
            <a:normAutofit/>
          </a:bodyPr>
          <a:lstStyle/>
          <a:p>
            <a:r>
              <a:rPr lang="en-US" sz="2000" dirty="0"/>
              <a:t>Projected growth for 2022-2032 for "Sales Engineers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3481" y="1234205"/>
            <a:ext cx="4141047" cy="365125"/>
          </a:xfrm>
        </p:spPr>
        <p:txBody>
          <a:bodyPr>
            <a:noAutofit/>
          </a:bodyPr>
          <a:lstStyle/>
          <a:p>
            <a:r>
              <a:rPr lang="en-US" sz="2400" b="1" dirty="0"/>
              <a:t>Demand Summary:</a:t>
            </a:r>
            <a:endParaRPr lang="en-US" sz="24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81" y="4906056"/>
            <a:ext cx="4677547" cy="1126085"/>
          </a:xfrm>
        </p:spPr>
        <p:txBody>
          <a:bodyPr>
            <a:normAutofit/>
          </a:bodyPr>
          <a:lstStyle/>
          <a:p>
            <a:r>
              <a:rPr lang="en-US" sz="2000" dirty="0"/>
              <a:t>The BLS projects this field will grow "as fast as average."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3481" y="1811086"/>
            <a:ext cx="4677548" cy="1581220"/>
          </a:xfrm>
        </p:spPr>
        <p:txBody>
          <a:bodyPr>
            <a:noAutofit/>
          </a:bodyPr>
          <a:lstStyle/>
          <a:p>
            <a:r>
              <a:rPr lang="en-US" sz="2000" dirty="0"/>
              <a:t>As products (especially B2B software, cloud, and AI) become more complex, the need for a technical expert to help sell them increases.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3481" y="3392306"/>
            <a:ext cx="4677547" cy="1126085"/>
          </a:xfrm>
        </p:spPr>
        <p:txBody>
          <a:bodyPr>
            <a:noAutofit/>
          </a:bodyPr>
          <a:lstStyle/>
          <a:p>
            <a:r>
              <a:rPr lang="en-US" sz="2000" dirty="0"/>
              <a:t>Demand is very high for SEs with skills in high-growth areas like cybersecurity, cloud computing, and artificial intelligence.</a:t>
            </a:r>
          </a:p>
        </p:txBody>
      </p:sp>
      <p:pic>
        <p:nvPicPr>
          <p:cNvPr id="6146" name="Picture 2" descr="Amazon | Amazing numbers from Amazon ...">
            <a:extLst>
              <a:ext uri="{FF2B5EF4-FFF2-40B4-BE49-F238E27FC236}">
                <a16:creationId xmlns:a16="http://schemas.microsoft.com/office/drawing/2014/main" id="{0DF60DD3-DC2F-4A80-8B93-ABCFC2163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868" y="4518391"/>
            <a:ext cx="4817651" cy="174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2" y="154102"/>
            <a:ext cx="4281160" cy="2299849"/>
          </a:xfrm>
        </p:spPr>
        <p:txBody>
          <a:bodyPr>
            <a:normAutofit/>
          </a:bodyPr>
          <a:lstStyle/>
          <a:p>
            <a:r>
              <a:rPr lang="en-US" sz="3000" dirty="0"/>
              <a:t>Coursework Connection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6B063-C751-4A97-98CB-021B7B1DEA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710" y="2818854"/>
            <a:ext cx="11423199" cy="3343867"/>
          </a:xfrm>
        </p:spPr>
        <p:txBody>
          <a:bodyPr/>
          <a:lstStyle/>
          <a:p>
            <a:r>
              <a:rPr lang="en-US" sz="1900" b="1" dirty="0">
                <a:solidFill>
                  <a:schemeClr val="bg1"/>
                </a:solidFill>
              </a:rPr>
              <a:t>Web Development (Web):</a:t>
            </a:r>
            <a:r>
              <a:rPr lang="en-US" sz="1900" dirty="0">
                <a:solidFill>
                  <a:schemeClr val="bg1"/>
                </a:solidFill>
              </a:rPr>
              <a:t> Critical for understanding how SaaS products are built and for using </a:t>
            </a:r>
            <a:r>
              <a:rPr lang="en-US" sz="1900" b="1" dirty="0">
                <a:solidFill>
                  <a:schemeClr val="bg1"/>
                </a:solidFill>
              </a:rPr>
              <a:t>APIs</a:t>
            </a:r>
            <a:r>
              <a:rPr lang="en-US" sz="1900" dirty="0">
                <a:solidFill>
                  <a:schemeClr val="bg1"/>
                </a:solidFill>
              </a:rPr>
              <a:t> to create custom demos.</a:t>
            </a:r>
          </a:p>
          <a:p>
            <a:r>
              <a:rPr lang="en-US" sz="1900" b="1" dirty="0">
                <a:solidFill>
                  <a:schemeClr val="bg1"/>
                </a:solidFill>
              </a:rPr>
              <a:t>Programming (Code):</a:t>
            </a:r>
            <a:r>
              <a:rPr lang="en-US" sz="1900" dirty="0">
                <a:solidFill>
                  <a:schemeClr val="bg1"/>
                </a:solidFill>
              </a:rPr>
              <a:t> Using </a:t>
            </a:r>
            <a:r>
              <a:rPr lang="en-US" sz="1900" b="1" dirty="0">
                <a:solidFill>
                  <a:schemeClr val="bg1"/>
                </a:solidFill>
              </a:rPr>
              <a:t>Python</a:t>
            </a:r>
            <a:r>
              <a:rPr lang="en-US" sz="1900" dirty="0">
                <a:solidFill>
                  <a:schemeClr val="bg1"/>
                </a:solidFill>
              </a:rPr>
              <a:t> or </a:t>
            </a:r>
            <a:r>
              <a:rPr lang="en-US" sz="1900" b="1" dirty="0">
                <a:solidFill>
                  <a:schemeClr val="bg1"/>
                </a:solidFill>
              </a:rPr>
              <a:t>JavaScript</a:t>
            </a:r>
            <a:r>
              <a:rPr lang="en-US" sz="1900" dirty="0">
                <a:solidFill>
                  <a:schemeClr val="bg1"/>
                </a:solidFill>
              </a:rPr>
              <a:t> to write small scripts that automate a process or connect two products is a core SE skill.</a:t>
            </a:r>
          </a:p>
          <a:p>
            <a:r>
              <a:rPr lang="en-US" sz="1900" b="1" dirty="0">
                <a:solidFill>
                  <a:schemeClr val="bg1"/>
                </a:solidFill>
              </a:rPr>
              <a:t>Databases (DB):</a:t>
            </a:r>
            <a:r>
              <a:rPr lang="en-US" sz="1900" dirty="0">
                <a:solidFill>
                  <a:schemeClr val="bg1"/>
                </a:solidFill>
              </a:rPr>
              <a:t> SEs must explain how their product will fit into a customer's existing data infrastructure, which requires understanding </a:t>
            </a:r>
            <a:r>
              <a:rPr lang="en-US" sz="1900" b="1" dirty="0">
                <a:solidFill>
                  <a:schemeClr val="bg1"/>
                </a:solidFill>
              </a:rPr>
              <a:t>SQL</a:t>
            </a:r>
            <a:r>
              <a:rPr lang="en-US" sz="1900" dirty="0">
                <a:solidFill>
                  <a:schemeClr val="bg1"/>
                </a:solidFill>
              </a:rPr>
              <a:t> and database design.</a:t>
            </a:r>
          </a:p>
          <a:p>
            <a:r>
              <a:rPr lang="en-US" sz="1900" b="1" dirty="0">
                <a:solidFill>
                  <a:schemeClr val="bg1"/>
                </a:solidFill>
              </a:rPr>
              <a:t>Business/Capstone:</a:t>
            </a:r>
            <a:r>
              <a:rPr lang="en-US" sz="1900" dirty="0">
                <a:solidFill>
                  <a:schemeClr val="bg1"/>
                </a:solidFill>
              </a:rPr>
              <a:t> Any business or communication class is directly applicable for learning how to present, build value, and speak to "C-level" executives.</a:t>
            </a:r>
          </a:p>
        </p:txBody>
      </p:sp>
      <p:pic>
        <p:nvPicPr>
          <p:cNvPr id="1026" name="Picture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522A1E4-985E-4CF9-8DBB-4B9D39CF5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300" y="434049"/>
            <a:ext cx="3309549" cy="220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7A0F5-970B-4C86-854D-4430C5514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02630" cy="6857999"/>
          </a:xfrm>
        </p:spPr>
        <p:txBody>
          <a:bodyPr/>
          <a:lstStyle/>
          <a:p>
            <a:r>
              <a:rPr lang="en-US" dirty="0"/>
              <a:t>Projected Job Growth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CC9DD015-E846-4E46-95A0-0BA639CF33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073684"/>
              </p:ext>
            </p:extLst>
          </p:nvPr>
        </p:nvGraphicFramePr>
        <p:xfrm>
          <a:off x="4954554" y="1324194"/>
          <a:ext cx="6991738" cy="4209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72048" imgH="2752709" progId="Excel.Sheet.12">
                  <p:link updateAutomatic="1"/>
                </p:oleObj>
              </mc:Choice>
              <mc:Fallback>
                <p:oleObj name="Worksheet" r:id="rId2" imgW="4572048" imgH="2752709" progId="Excel.Sheet.12">
                  <p:link updateAutomatic="1"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CC9DD015-E846-4E46-95A0-0BA639CF33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4554" y="1324194"/>
                        <a:ext cx="6991738" cy="4209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3237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F5B4A0FC-ADD0-4E64-B8C2-69CCEE2F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61" y="383689"/>
            <a:ext cx="6772796" cy="466344"/>
          </a:xfrm>
        </p:spPr>
        <p:txBody>
          <a:bodyPr/>
          <a:lstStyle/>
          <a:p>
            <a:r>
              <a:rPr lang="en-US" dirty="0"/>
              <a:t>Sources &amp; 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9939B-FA21-4FA1-A5DB-10BED2CBB0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461" y="922555"/>
            <a:ext cx="11199317" cy="991689"/>
          </a:xfrm>
        </p:spPr>
        <p:txBody>
          <a:bodyPr>
            <a:normAutofit/>
          </a:bodyPr>
          <a:lstStyle/>
          <a:p>
            <a:r>
              <a:rPr lang="en-US" sz="2000" b="1" dirty="0"/>
              <a:t>U.S. Bureau of Labor Statistics:</a:t>
            </a:r>
            <a:r>
              <a:rPr lang="en-US" sz="2000" dirty="0"/>
              <a:t> </a:t>
            </a:r>
            <a:r>
              <a:rPr lang="en-US" sz="2000" i="1" dirty="0"/>
              <a:t>Occupational Outlook Handbook - Sales Engineers</a:t>
            </a: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2F212-1398-4A65-88AF-8CF7AA202C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21598" y="1857606"/>
            <a:ext cx="5101485" cy="1485635"/>
          </a:xfrm>
        </p:spPr>
        <p:txBody>
          <a:bodyPr/>
          <a:lstStyle/>
          <a:p>
            <a:r>
              <a:rPr lang="en-US" dirty="0"/>
              <a:t>https://www.bls.gov/ooh/sales/sales-engineers.htm​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0370D4-F190-42D8-9B6E-CD2F019E97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0635" y="2770156"/>
            <a:ext cx="11065143" cy="991689"/>
          </a:xfrm>
        </p:spPr>
        <p:txBody>
          <a:bodyPr>
            <a:normAutofit/>
          </a:bodyPr>
          <a:lstStyle/>
          <a:p>
            <a:r>
              <a:rPr lang="en-US" sz="2000" dirty="0"/>
              <a:t>https://www.salary.com/research/salary/benchmark/solutions-engineer-i-salary</a:t>
            </a:r>
          </a:p>
        </p:txBody>
      </p:sp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76AECDBB442A4B9D4F27BF70EB1CF0" ma:contentTypeVersion="9" ma:contentTypeDescription="Create a new document." ma:contentTypeScope="" ma:versionID="cdb63a0bc034f3aeb5c7c486845fc756">
  <xsd:schema xmlns:xsd="http://www.w3.org/2001/XMLSchema" xmlns:xs="http://www.w3.org/2001/XMLSchema" xmlns:p="http://schemas.microsoft.com/office/2006/metadata/properties" xmlns:ns3="09f3d7b7-d145-45f6-9a80-f5070e5d5d5f" targetNamespace="http://schemas.microsoft.com/office/2006/metadata/properties" ma:root="true" ma:fieldsID="b02cb3dbe3db1d45b17a6cf32744ee68" ns3:_="">
    <xsd:import namespace="09f3d7b7-d145-45f6-9a80-f5070e5d5d5f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f3d7b7-d145-45f6-9a80-f5070e5d5d5f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09f3d7b7-d145-45f6-9a80-f5070e5d5d5f"/>
    <ds:schemaRef ds:uri="http://purl.org/dc/terms/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4656979-B9A4-49A9-A5C3-655A918065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f3d7b7-d145-45f6-9a80-f5070e5d5d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217</TotalTime>
  <Words>544</Words>
  <Application>Microsoft Office PowerPoint</Application>
  <PresentationFormat>Widescreen</PresentationFormat>
  <Paragraphs>58</Paragraphs>
  <Slides>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Solution Engineering</vt:lpstr>
      <vt:lpstr>PowerPoint Presentation</vt:lpstr>
      <vt:lpstr>Education &amp; Skills</vt:lpstr>
      <vt:lpstr>Salary </vt:lpstr>
      <vt:lpstr>Job Outlook</vt:lpstr>
      <vt:lpstr>Coursework Connection</vt:lpstr>
      <vt:lpstr>Projected Job Growth</vt:lpstr>
      <vt:lpstr>Sources &amp;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Solution Engineering</dc:title>
  <dc:creator>Bockwich, Benjamin</dc:creator>
  <cp:lastModifiedBy>Bockwich, Benjamin</cp:lastModifiedBy>
  <cp:revision>14</cp:revision>
  <dcterms:created xsi:type="dcterms:W3CDTF">2025-11-04T18:35:18Z</dcterms:created>
  <dcterms:modified xsi:type="dcterms:W3CDTF">2025-11-14T17:06:07Z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0x0101008976AECDBB442A4B9D4F27BF70EB1CF0</vt:lpwstr>
  </property>
</Properties>
</file>